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0" y="1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B73ED-3785-4CF4-9920-88ECDE295A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4564D3-9863-43E0-A269-AF27FF186B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65DA6-5763-4F4E-B8A1-A00327BD9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3ADF-CB22-4DDD-9348-568AD1B74A2B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05AB5-5D11-44BA-AE27-FE5D86157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4D0668-CC64-4F5B-806C-0CFE14E74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C0AD9-A8E7-42CE-9D1C-7A29A86C4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91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4446A-7BDB-4CFE-AABD-0BCCE0941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3696F1-9436-47D6-9C45-D57F4419CD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BBD1EE-F197-4242-87FD-C8D341226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3ADF-CB22-4DDD-9348-568AD1B74A2B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65A17-D496-412E-9206-B07B94847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4EA23-D503-4C9E-9191-9F1ACCED0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C0AD9-A8E7-42CE-9D1C-7A29A86C4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321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00349C-E6AD-454E-BC82-5A3C752E6A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056F37-5C5E-41D3-86D8-D54107CAD7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DA7BCA-C9B4-40A8-88FB-DD3D7715D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3ADF-CB22-4DDD-9348-568AD1B74A2B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E39D9-4D9C-48F0-AE4A-A07DEEC8A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42279D-FE17-4E34-BDAA-693871BE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C0AD9-A8E7-42CE-9D1C-7A29A86C4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32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EA90B-2B76-468F-A2BF-66B814709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90EEC-481A-4132-A708-C3F3FEC35C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FAE554-E0D7-4153-833E-9650D903D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3ADF-CB22-4DDD-9348-568AD1B74A2B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01C72A-2A37-47F4-B8B9-77E34B555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AF926-D18D-4A5E-A444-8CA2B1DAF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C0AD9-A8E7-42CE-9D1C-7A29A86C4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041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086BE-DAD0-439C-9137-37EAB2499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508F1D-F91C-41C1-A54B-EC542E41E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54BF0-44C5-47DE-A230-901FB0605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3ADF-CB22-4DDD-9348-568AD1B74A2B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55375F-3E5E-41AD-A90F-1B7FF3C5C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E1D87C-6B7E-4BD0-8110-D997CF4B6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C0AD9-A8E7-42CE-9D1C-7A29A86C4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951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7DE48-9FF1-467E-A573-3B916CD3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F4CD6-6801-4C8E-9CEE-C14DF19208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10AA23-DFF5-47E3-956C-5B73EFA4B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16B3DA-095D-4EA8-87CC-7F6776904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3ADF-CB22-4DDD-9348-568AD1B74A2B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9E5396-327C-4220-A742-63C54EF1F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0C48A2-901A-4716-8321-AF11531AE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C0AD9-A8E7-42CE-9D1C-7A29A86C4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941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96935-CDEE-4735-A6EC-F001680BE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9D64B9-F25E-40B4-A75D-CF7E74BAB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BF2C7F-0267-49FA-A03C-56A704CDC7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7013C4-85E9-4C44-B85A-ABB61D409D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028C93-7DC4-4539-B1B3-81A908AEE7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8D5D7D-25B5-45F0-BF31-0D3DAE9CE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3ADF-CB22-4DDD-9348-568AD1B74A2B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3A837A-B025-4A83-94C0-DB562DAF8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2835FD-7481-488C-958A-FE0057AF8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C0AD9-A8E7-42CE-9D1C-7A29A86C4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765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E539D-4693-4DD0-BC85-89A9EA762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53C34D-C4BD-4BC1-AB40-D480FBC93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3ADF-CB22-4DDD-9348-568AD1B74A2B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A3D617-C3B1-4819-9C3C-5E76C552B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58F690-2EAE-40D1-A4BD-F101353A8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C0AD9-A8E7-42CE-9D1C-7A29A86C4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247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4D5B30-B17D-4391-AAA6-5125E31D5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3ADF-CB22-4DDD-9348-568AD1B74A2B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350600-5C5B-433B-9140-8E6A63568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6C1D91-57C1-41B6-916F-D36DB5686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C0AD9-A8E7-42CE-9D1C-7A29A86C4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639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4E6D2-9F7E-4A0E-A58B-C91B88631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52819-3108-4FC6-8C60-37E46ED205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81DC73-7F06-4817-9826-4E3D5F49FD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6BBB64-D9A9-4164-8C8B-E5A67D71C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3ADF-CB22-4DDD-9348-568AD1B74A2B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4F251B-97B1-4E9E-A215-D3E1A1BA9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BDEE71-A425-474B-BE8A-E06397263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C0AD9-A8E7-42CE-9D1C-7A29A86C4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131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DFF0F-51D2-45A9-8684-CBB39127B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B4B09B-CA17-421A-8805-E53C6C4D0C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A6FFC0-314D-4314-9255-568EF186CD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444F7D-71C7-4E96-AE62-2CBBCF177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3ADF-CB22-4DDD-9348-568AD1B74A2B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F04205-934B-4285-8363-EE929FF67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BF1B96-C4ED-4A41-99A5-4F34A4F9D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C0AD9-A8E7-42CE-9D1C-7A29A86C4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56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4E48E5-9B94-42A6-BB35-CFCDA7788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C8676-183A-4DD1-ADB8-F09F797B43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26C375-F437-4DAB-8D18-33D7D903ED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83ADF-CB22-4DDD-9348-568AD1B74A2B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5D573-E6B7-4A62-8954-9378DE5C75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61097-AA7F-4DFA-A2C2-E3F741DA89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C0AD9-A8E7-42CE-9D1C-7A29A86C4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08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909145A1-6251-4818-B0F7-3AA0FD883C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DCD343-0FC0-420A-A862-700AA8C5B0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40" y="3688205"/>
            <a:ext cx="8731683" cy="1160465"/>
          </a:xfrm>
        </p:spPr>
        <p:txBody>
          <a:bodyPr anchor="b">
            <a:normAutofit/>
          </a:bodyPr>
          <a:lstStyle/>
          <a:p>
            <a:pPr algn="l"/>
            <a:r>
              <a:rPr lang="en-US" altLang="zh-CN" sz="6000" dirty="0">
                <a:solidFill>
                  <a:srgbClr val="FFFFFF"/>
                </a:solidFill>
              </a:rPr>
              <a:t>VC dimension</a:t>
            </a:r>
            <a:endParaRPr lang="en-US" sz="6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A9B10A-67D7-4FE4-968F-557A5A791D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" y="5121835"/>
            <a:ext cx="8731683" cy="615577"/>
          </a:xfrm>
        </p:spPr>
        <p:txBody>
          <a:bodyPr anchor="t">
            <a:normAutofit/>
          </a:bodyPr>
          <a:lstStyle/>
          <a:p>
            <a:pPr algn="l"/>
            <a:r>
              <a:rPr lang="en-US" sz="1400" dirty="0">
                <a:solidFill>
                  <a:srgbClr val="FFFFFF"/>
                </a:solidFill>
              </a:rPr>
              <a:t>Dr. Linrui Zhang</a:t>
            </a:r>
          </a:p>
          <a:p>
            <a:pPr algn="l"/>
            <a:r>
              <a:rPr lang="en-US" sz="1400" dirty="0">
                <a:solidFill>
                  <a:srgbClr val="FFFFFF"/>
                </a:solidFill>
              </a:rPr>
              <a:t>University of Central Missouri</a:t>
            </a:r>
          </a:p>
        </p:txBody>
      </p:sp>
    </p:spTree>
    <p:extLst>
      <p:ext uri="{BB962C8B-B14F-4D97-AF65-F5344CB8AC3E}">
        <p14:creationId xmlns:p14="http://schemas.microsoft.com/office/powerpoint/2010/main" val="3497541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EBE86-F6C5-4930-BCB6-EEBA389B9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VC dimension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8AFEB-10A7-464D-A16E-CE3EE73E9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VC dimension of a hypothesis class H is the maximum number of data points which can be </a:t>
            </a:r>
            <a:r>
              <a:rPr lang="en-US" dirty="0">
                <a:solidFill>
                  <a:srgbClr val="FF0000"/>
                </a:solidFill>
              </a:rPr>
              <a:t>shattered</a:t>
            </a:r>
            <a:r>
              <a:rPr lang="en-US" dirty="0"/>
              <a:t> by H.</a:t>
            </a:r>
          </a:p>
          <a:p>
            <a:r>
              <a:rPr lang="en-US" dirty="0"/>
              <a:t>A hypothesis class H can shatter N data points for which we can find </a:t>
            </a:r>
            <a:r>
              <a:rPr lang="en-US" dirty="0">
                <a:solidFill>
                  <a:srgbClr val="FF0000"/>
                </a:solidFill>
              </a:rPr>
              <a:t>a</a:t>
            </a:r>
            <a:r>
              <a:rPr lang="en-US" dirty="0"/>
              <a:t> hypothesis h</a:t>
            </a:r>
            <a:r>
              <a:rPr lang="az-Cyrl-AZ" dirty="0"/>
              <a:t>Є</a:t>
            </a:r>
            <a:r>
              <a:rPr lang="en-US" dirty="0"/>
              <a:t>H that </a:t>
            </a:r>
            <a:r>
              <a:rPr lang="en-US" dirty="0">
                <a:solidFill>
                  <a:srgbClr val="FF0000"/>
                </a:solidFill>
              </a:rPr>
              <a:t>separates</a:t>
            </a:r>
            <a:r>
              <a:rPr lang="en-US" dirty="0"/>
              <a:t> the positive examples from the negative for </a:t>
            </a:r>
            <a:r>
              <a:rPr lang="en-US" dirty="0">
                <a:solidFill>
                  <a:srgbClr val="FF0000"/>
                </a:solidFill>
              </a:rPr>
              <a:t>every</a:t>
            </a:r>
            <a:r>
              <a:rPr lang="en-US" dirty="0"/>
              <a:t> problem, then we say H shatters N points.</a:t>
            </a:r>
          </a:p>
        </p:txBody>
      </p:sp>
    </p:spTree>
    <p:extLst>
      <p:ext uri="{BB962C8B-B14F-4D97-AF65-F5344CB8AC3E}">
        <p14:creationId xmlns:p14="http://schemas.microsoft.com/office/powerpoint/2010/main" val="3639234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91AF6-94FB-4CC9-B74B-20CBDEB3F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F4D89-5675-4EA6-A274-23FF999C2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a linear line shatter 2 points?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A85F1F-78CD-4792-A6B6-10E3E18047F3}"/>
              </a:ext>
            </a:extLst>
          </p:cNvPr>
          <p:cNvCxnSpPr>
            <a:cxnSpLocks/>
          </p:cNvCxnSpPr>
          <p:nvPr/>
        </p:nvCxnSpPr>
        <p:spPr>
          <a:xfrm>
            <a:off x="1058518" y="3011557"/>
            <a:ext cx="0" cy="12821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B3A81A8-0819-45BA-8CDA-798A99473786}"/>
              </a:ext>
            </a:extLst>
          </p:cNvPr>
          <p:cNvCxnSpPr>
            <a:cxnSpLocks/>
          </p:cNvCxnSpPr>
          <p:nvPr/>
        </p:nvCxnSpPr>
        <p:spPr>
          <a:xfrm>
            <a:off x="1058518" y="4293704"/>
            <a:ext cx="141135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7AA88853-736C-48D4-ADE0-686DACE1E60B}"/>
              </a:ext>
            </a:extLst>
          </p:cNvPr>
          <p:cNvSpPr/>
          <p:nvPr/>
        </p:nvSpPr>
        <p:spPr>
          <a:xfrm>
            <a:off x="1391478" y="3672509"/>
            <a:ext cx="163982" cy="1689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C556D9D-DE96-4062-9D65-43B7B069B2AB}"/>
              </a:ext>
            </a:extLst>
          </p:cNvPr>
          <p:cNvSpPr/>
          <p:nvPr/>
        </p:nvSpPr>
        <p:spPr>
          <a:xfrm>
            <a:off x="1926535" y="3188805"/>
            <a:ext cx="163982" cy="16896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D91DD53-DEE7-446F-9335-9925CA489E17}"/>
              </a:ext>
            </a:extLst>
          </p:cNvPr>
          <p:cNvCxnSpPr>
            <a:cxnSpLocks/>
          </p:cNvCxnSpPr>
          <p:nvPr/>
        </p:nvCxnSpPr>
        <p:spPr>
          <a:xfrm>
            <a:off x="3834848" y="3011557"/>
            <a:ext cx="0" cy="12821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855D26A-9D11-4894-9B89-9AA99D9AED16}"/>
              </a:ext>
            </a:extLst>
          </p:cNvPr>
          <p:cNvCxnSpPr>
            <a:cxnSpLocks/>
          </p:cNvCxnSpPr>
          <p:nvPr/>
        </p:nvCxnSpPr>
        <p:spPr>
          <a:xfrm>
            <a:off x="3834848" y="4293704"/>
            <a:ext cx="141135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EC231BAE-42E9-4A68-8ACC-0B146B8D408B}"/>
              </a:ext>
            </a:extLst>
          </p:cNvPr>
          <p:cNvSpPr/>
          <p:nvPr/>
        </p:nvSpPr>
        <p:spPr>
          <a:xfrm>
            <a:off x="4167808" y="3672509"/>
            <a:ext cx="163982" cy="1689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C77DE74-9CB5-4B42-846E-0D9E0BA24451}"/>
              </a:ext>
            </a:extLst>
          </p:cNvPr>
          <p:cNvSpPr/>
          <p:nvPr/>
        </p:nvSpPr>
        <p:spPr>
          <a:xfrm>
            <a:off x="4702865" y="3188805"/>
            <a:ext cx="163982" cy="168965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D4A78F1-3ED4-41CA-84BF-88A3CD94C282}"/>
              </a:ext>
            </a:extLst>
          </p:cNvPr>
          <p:cNvCxnSpPr>
            <a:cxnSpLocks/>
          </p:cNvCxnSpPr>
          <p:nvPr/>
        </p:nvCxnSpPr>
        <p:spPr>
          <a:xfrm>
            <a:off x="6611178" y="3011557"/>
            <a:ext cx="0" cy="12821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C9AD15C-208C-4840-A3F2-B4138126AB03}"/>
              </a:ext>
            </a:extLst>
          </p:cNvPr>
          <p:cNvCxnSpPr>
            <a:cxnSpLocks/>
          </p:cNvCxnSpPr>
          <p:nvPr/>
        </p:nvCxnSpPr>
        <p:spPr>
          <a:xfrm>
            <a:off x="6611178" y="4293704"/>
            <a:ext cx="141135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37B9423-C051-4DB5-8FDF-14347FDC3F20}"/>
              </a:ext>
            </a:extLst>
          </p:cNvPr>
          <p:cNvSpPr/>
          <p:nvPr/>
        </p:nvSpPr>
        <p:spPr>
          <a:xfrm>
            <a:off x="6944138" y="3672509"/>
            <a:ext cx="163982" cy="168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D4FAFC0-6872-40E5-9A39-017E576E9D35}"/>
              </a:ext>
            </a:extLst>
          </p:cNvPr>
          <p:cNvSpPr/>
          <p:nvPr/>
        </p:nvSpPr>
        <p:spPr>
          <a:xfrm>
            <a:off x="7479195" y="3188805"/>
            <a:ext cx="163982" cy="16896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881EC2C-4FB4-4131-B7AF-A118C3BD3010}"/>
              </a:ext>
            </a:extLst>
          </p:cNvPr>
          <p:cNvCxnSpPr>
            <a:cxnSpLocks/>
          </p:cNvCxnSpPr>
          <p:nvPr/>
        </p:nvCxnSpPr>
        <p:spPr>
          <a:xfrm>
            <a:off x="9500153" y="3011557"/>
            <a:ext cx="0" cy="12821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3FD1660-0780-4804-A962-7E2DADB8657D}"/>
              </a:ext>
            </a:extLst>
          </p:cNvPr>
          <p:cNvCxnSpPr>
            <a:cxnSpLocks/>
          </p:cNvCxnSpPr>
          <p:nvPr/>
        </p:nvCxnSpPr>
        <p:spPr>
          <a:xfrm>
            <a:off x="9500153" y="4293704"/>
            <a:ext cx="141135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94FD87C6-01DD-4B45-99B8-6B12ED8C2AE9}"/>
              </a:ext>
            </a:extLst>
          </p:cNvPr>
          <p:cNvSpPr/>
          <p:nvPr/>
        </p:nvSpPr>
        <p:spPr>
          <a:xfrm>
            <a:off x="9833113" y="3672509"/>
            <a:ext cx="163982" cy="1689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61D13CB-F824-4F30-9CBF-EA89381E2721}"/>
              </a:ext>
            </a:extLst>
          </p:cNvPr>
          <p:cNvSpPr/>
          <p:nvPr/>
        </p:nvSpPr>
        <p:spPr>
          <a:xfrm>
            <a:off x="10368170" y="3188805"/>
            <a:ext cx="163982" cy="16896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075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14D38-ACCB-46EA-88F1-FF791127C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76D41-451F-4439-A4EF-CBD861AABC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a linear line shatter 3 points?</a:t>
            </a:r>
          </a:p>
          <a:p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7F571E1-6C5E-4C68-9194-FBB670C54234}"/>
              </a:ext>
            </a:extLst>
          </p:cNvPr>
          <p:cNvCxnSpPr>
            <a:cxnSpLocks/>
          </p:cNvCxnSpPr>
          <p:nvPr/>
        </p:nvCxnSpPr>
        <p:spPr>
          <a:xfrm>
            <a:off x="1058518" y="3011557"/>
            <a:ext cx="0" cy="12821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842C5B-006F-434C-8A32-57B56C16CEE0}"/>
              </a:ext>
            </a:extLst>
          </p:cNvPr>
          <p:cNvCxnSpPr>
            <a:cxnSpLocks/>
          </p:cNvCxnSpPr>
          <p:nvPr/>
        </p:nvCxnSpPr>
        <p:spPr>
          <a:xfrm>
            <a:off x="1058518" y="4293704"/>
            <a:ext cx="141135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AC470730-7325-4DD5-99E3-52E618CAC316}"/>
              </a:ext>
            </a:extLst>
          </p:cNvPr>
          <p:cNvSpPr/>
          <p:nvPr/>
        </p:nvSpPr>
        <p:spPr>
          <a:xfrm>
            <a:off x="1669774" y="3831535"/>
            <a:ext cx="163982" cy="168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8B5833E-9D9E-4339-8932-5639F26CBA67}"/>
              </a:ext>
            </a:extLst>
          </p:cNvPr>
          <p:cNvSpPr/>
          <p:nvPr/>
        </p:nvSpPr>
        <p:spPr>
          <a:xfrm>
            <a:off x="2096308" y="3188805"/>
            <a:ext cx="163982" cy="16896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0041041-7F4E-44AF-B556-31DCF843253C}"/>
              </a:ext>
            </a:extLst>
          </p:cNvPr>
          <p:cNvCxnSpPr>
            <a:cxnSpLocks/>
          </p:cNvCxnSpPr>
          <p:nvPr/>
        </p:nvCxnSpPr>
        <p:spPr>
          <a:xfrm>
            <a:off x="3834848" y="3011557"/>
            <a:ext cx="0" cy="12821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719D44E-2DCF-4C7B-ABBD-394241EEA808}"/>
              </a:ext>
            </a:extLst>
          </p:cNvPr>
          <p:cNvCxnSpPr>
            <a:cxnSpLocks/>
          </p:cNvCxnSpPr>
          <p:nvPr/>
        </p:nvCxnSpPr>
        <p:spPr>
          <a:xfrm>
            <a:off x="3834848" y="4293704"/>
            <a:ext cx="141135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517ED0E-1851-46D6-A1A3-A7CCA5084D8B}"/>
              </a:ext>
            </a:extLst>
          </p:cNvPr>
          <p:cNvCxnSpPr>
            <a:cxnSpLocks/>
          </p:cNvCxnSpPr>
          <p:nvPr/>
        </p:nvCxnSpPr>
        <p:spPr>
          <a:xfrm>
            <a:off x="6611178" y="3011557"/>
            <a:ext cx="0" cy="12821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3FC7D92-ADEC-4872-97E6-A9E8FD0857DF}"/>
              </a:ext>
            </a:extLst>
          </p:cNvPr>
          <p:cNvCxnSpPr>
            <a:cxnSpLocks/>
          </p:cNvCxnSpPr>
          <p:nvPr/>
        </p:nvCxnSpPr>
        <p:spPr>
          <a:xfrm>
            <a:off x="6611178" y="4293704"/>
            <a:ext cx="141135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AB2639A-4D41-4188-82AC-1511EF8AA4B2}"/>
              </a:ext>
            </a:extLst>
          </p:cNvPr>
          <p:cNvCxnSpPr>
            <a:cxnSpLocks/>
          </p:cNvCxnSpPr>
          <p:nvPr/>
        </p:nvCxnSpPr>
        <p:spPr>
          <a:xfrm>
            <a:off x="9500153" y="3011557"/>
            <a:ext cx="0" cy="12821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B7628DA-FD44-48A6-9A3D-0C0CB3B78A14}"/>
              </a:ext>
            </a:extLst>
          </p:cNvPr>
          <p:cNvCxnSpPr>
            <a:cxnSpLocks/>
          </p:cNvCxnSpPr>
          <p:nvPr/>
        </p:nvCxnSpPr>
        <p:spPr>
          <a:xfrm>
            <a:off x="9500153" y="4293704"/>
            <a:ext cx="141135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DC12E9A4-8DD1-4F29-9101-48ECA02ACECC}"/>
              </a:ext>
            </a:extLst>
          </p:cNvPr>
          <p:cNvSpPr/>
          <p:nvPr/>
        </p:nvSpPr>
        <p:spPr>
          <a:xfrm>
            <a:off x="1278837" y="3220279"/>
            <a:ext cx="163982" cy="16896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61FC064D-00B7-4B35-BB8E-FA26558AD554}"/>
              </a:ext>
            </a:extLst>
          </p:cNvPr>
          <p:cNvSpPr/>
          <p:nvPr/>
        </p:nvSpPr>
        <p:spPr>
          <a:xfrm>
            <a:off x="4488337" y="3916017"/>
            <a:ext cx="163982" cy="168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58727729-076A-4A91-BE29-91DF7975A675}"/>
              </a:ext>
            </a:extLst>
          </p:cNvPr>
          <p:cNvSpPr/>
          <p:nvPr/>
        </p:nvSpPr>
        <p:spPr>
          <a:xfrm>
            <a:off x="4914871" y="3273287"/>
            <a:ext cx="163982" cy="16896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84BA5031-AF1C-492A-BC11-70E0C6B91FE1}"/>
              </a:ext>
            </a:extLst>
          </p:cNvPr>
          <p:cNvSpPr/>
          <p:nvPr/>
        </p:nvSpPr>
        <p:spPr>
          <a:xfrm>
            <a:off x="4097400" y="3304761"/>
            <a:ext cx="163982" cy="168965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90ACA746-3004-42F1-AEC4-36E7F17F0FAB}"/>
              </a:ext>
            </a:extLst>
          </p:cNvPr>
          <p:cNvSpPr/>
          <p:nvPr/>
        </p:nvSpPr>
        <p:spPr>
          <a:xfrm>
            <a:off x="7260958" y="3916017"/>
            <a:ext cx="163982" cy="168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8FE72C45-D951-4E6A-ACF7-B83313DEC864}"/>
              </a:ext>
            </a:extLst>
          </p:cNvPr>
          <p:cNvSpPr/>
          <p:nvPr/>
        </p:nvSpPr>
        <p:spPr>
          <a:xfrm>
            <a:off x="7687492" y="3273287"/>
            <a:ext cx="163982" cy="168965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44CB728B-0424-4E7F-B32E-531D75C3A067}"/>
              </a:ext>
            </a:extLst>
          </p:cNvPr>
          <p:cNvSpPr/>
          <p:nvPr/>
        </p:nvSpPr>
        <p:spPr>
          <a:xfrm>
            <a:off x="6870021" y="3304761"/>
            <a:ext cx="163982" cy="168965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445E3EC-48AC-42BD-ABDF-66EC88EEC2E2}"/>
              </a:ext>
            </a:extLst>
          </p:cNvPr>
          <p:cNvSpPr/>
          <p:nvPr/>
        </p:nvSpPr>
        <p:spPr>
          <a:xfrm>
            <a:off x="10151193" y="3945007"/>
            <a:ext cx="163982" cy="168965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0196BCE9-E3C9-4D78-915B-51D1DC91137C}"/>
              </a:ext>
            </a:extLst>
          </p:cNvPr>
          <p:cNvSpPr/>
          <p:nvPr/>
        </p:nvSpPr>
        <p:spPr>
          <a:xfrm>
            <a:off x="10577727" y="3302277"/>
            <a:ext cx="163982" cy="16896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EF2630C3-D9E2-4C9F-8EDB-324936D50F4C}"/>
              </a:ext>
            </a:extLst>
          </p:cNvPr>
          <p:cNvSpPr/>
          <p:nvPr/>
        </p:nvSpPr>
        <p:spPr>
          <a:xfrm>
            <a:off x="9760256" y="3333751"/>
            <a:ext cx="163982" cy="168965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CC30684-B661-497C-A571-5E1BE86E1358}"/>
              </a:ext>
            </a:extLst>
          </p:cNvPr>
          <p:cNvCxnSpPr>
            <a:cxnSpLocks/>
          </p:cNvCxnSpPr>
          <p:nvPr/>
        </p:nvCxnSpPr>
        <p:spPr>
          <a:xfrm>
            <a:off x="1058518" y="4858578"/>
            <a:ext cx="0" cy="12821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111C1B1-297F-4995-B9F6-2FA48B72EE8E}"/>
              </a:ext>
            </a:extLst>
          </p:cNvPr>
          <p:cNvCxnSpPr>
            <a:cxnSpLocks/>
          </p:cNvCxnSpPr>
          <p:nvPr/>
        </p:nvCxnSpPr>
        <p:spPr>
          <a:xfrm>
            <a:off x="1058518" y="6140725"/>
            <a:ext cx="141135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Oval 50">
            <a:extLst>
              <a:ext uri="{FF2B5EF4-FFF2-40B4-BE49-F238E27FC236}">
                <a16:creationId xmlns:a16="http://schemas.microsoft.com/office/drawing/2014/main" id="{996B7DAA-83DC-4C68-90CF-B018D46F1345}"/>
              </a:ext>
            </a:extLst>
          </p:cNvPr>
          <p:cNvSpPr/>
          <p:nvPr/>
        </p:nvSpPr>
        <p:spPr>
          <a:xfrm>
            <a:off x="1669774" y="5678556"/>
            <a:ext cx="163982" cy="168965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38FDAB71-756A-4B9B-9C09-D57AAD6F2732}"/>
              </a:ext>
            </a:extLst>
          </p:cNvPr>
          <p:cNvSpPr/>
          <p:nvPr/>
        </p:nvSpPr>
        <p:spPr>
          <a:xfrm>
            <a:off x="2096308" y="5035826"/>
            <a:ext cx="163982" cy="168965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C4603D4F-FE27-4D8B-AEED-31D6052D84EC}"/>
              </a:ext>
            </a:extLst>
          </p:cNvPr>
          <p:cNvCxnSpPr>
            <a:cxnSpLocks/>
          </p:cNvCxnSpPr>
          <p:nvPr/>
        </p:nvCxnSpPr>
        <p:spPr>
          <a:xfrm>
            <a:off x="3834848" y="4858578"/>
            <a:ext cx="0" cy="12821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2C2ECFD-86C7-430F-A956-E1948D99C901}"/>
              </a:ext>
            </a:extLst>
          </p:cNvPr>
          <p:cNvCxnSpPr>
            <a:cxnSpLocks/>
          </p:cNvCxnSpPr>
          <p:nvPr/>
        </p:nvCxnSpPr>
        <p:spPr>
          <a:xfrm>
            <a:off x="3834848" y="6140725"/>
            <a:ext cx="141135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8F9C224C-8C17-4D2E-BDFF-0D42414A7935}"/>
              </a:ext>
            </a:extLst>
          </p:cNvPr>
          <p:cNvCxnSpPr>
            <a:cxnSpLocks/>
          </p:cNvCxnSpPr>
          <p:nvPr/>
        </p:nvCxnSpPr>
        <p:spPr>
          <a:xfrm>
            <a:off x="6611178" y="4858578"/>
            <a:ext cx="0" cy="12821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59AAFD5A-7E88-41F7-8955-1370D194FD74}"/>
              </a:ext>
            </a:extLst>
          </p:cNvPr>
          <p:cNvCxnSpPr>
            <a:cxnSpLocks/>
          </p:cNvCxnSpPr>
          <p:nvPr/>
        </p:nvCxnSpPr>
        <p:spPr>
          <a:xfrm>
            <a:off x="6611178" y="6140725"/>
            <a:ext cx="141135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1F8EA430-BF6F-41E3-BEF4-361FB19C1DB2}"/>
              </a:ext>
            </a:extLst>
          </p:cNvPr>
          <p:cNvCxnSpPr>
            <a:cxnSpLocks/>
          </p:cNvCxnSpPr>
          <p:nvPr/>
        </p:nvCxnSpPr>
        <p:spPr>
          <a:xfrm>
            <a:off x="9500153" y="4858578"/>
            <a:ext cx="0" cy="12821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FE08529-783D-4FE7-A6C0-575E0E2801D0}"/>
              </a:ext>
            </a:extLst>
          </p:cNvPr>
          <p:cNvCxnSpPr>
            <a:cxnSpLocks/>
          </p:cNvCxnSpPr>
          <p:nvPr/>
        </p:nvCxnSpPr>
        <p:spPr>
          <a:xfrm>
            <a:off x="9500153" y="6140725"/>
            <a:ext cx="141135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BB207FD5-C755-44EF-BF37-3F0E2949CF80}"/>
              </a:ext>
            </a:extLst>
          </p:cNvPr>
          <p:cNvSpPr/>
          <p:nvPr/>
        </p:nvSpPr>
        <p:spPr>
          <a:xfrm>
            <a:off x="1278837" y="5067300"/>
            <a:ext cx="163982" cy="16896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5FE94EEC-4B7C-470D-9177-ABFAC18A1E06}"/>
              </a:ext>
            </a:extLst>
          </p:cNvPr>
          <p:cNvSpPr/>
          <p:nvPr/>
        </p:nvSpPr>
        <p:spPr>
          <a:xfrm>
            <a:off x="4488337" y="5763038"/>
            <a:ext cx="163982" cy="168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B88FE167-8F43-4F4E-956A-8E57028F13C0}"/>
              </a:ext>
            </a:extLst>
          </p:cNvPr>
          <p:cNvSpPr/>
          <p:nvPr/>
        </p:nvSpPr>
        <p:spPr>
          <a:xfrm>
            <a:off x="4914871" y="5120308"/>
            <a:ext cx="163982" cy="168965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268F1501-3AC4-4762-91E7-22E3702FB153}"/>
              </a:ext>
            </a:extLst>
          </p:cNvPr>
          <p:cNvSpPr/>
          <p:nvPr/>
        </p:nvSpPr>
        <p:spPr>
          <a:xfrm>
            <a:off x="4097400" y="5151782"/>
            <a:ext cx="163982" cy="16896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3612E8BE-7F3A-4B13-A73F-46103AC3B71F}"/>
              </a:ext>
            </a:extLst>
          </p:cNvPr>
          <p:cNvSpPr/>
          <p:nvPr/>
        </p:nvSpPr>
        <p:spPr>
          <a:xfrm>
            <a:off x="7260958" y="5763038"/>
            <a:ext cx="163982" cy="168965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B06FF495-E07D-4797-AF04-35685B5B31B8}"/>
              </a:ext>
            </a:extLst>
          </p:cNvPr>
          <p:cNvSpPr/>
          <p:nvPr/>
        </p:nvSpPr>
        <p:spPr>
          <a:xfrm>
            <a:off x="7687492" y="5120308"/>
            <a:ext cx="163982" cy="16896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58A9F6D8-BBE7-499B-A6A2-60CACE444969}"/>
              </a:ext>
            </a:extLst>
          </p:cNvPr>
          <p:cNvSpPr/>
          <p:nvPr/>
        </p:nvSpPr>
        <p:spPr>
          <a:xfrm>
            <a:off x="6870021" y="5151782"/>
            <a:ext cx="163982" cy="16896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045903B-DAC2-4785-86AC-BE4493E26DA0}"/>
              </a:ext>
            </a:extLst>
          </p:cNvPr>
          <p:cNvSpPr/>
          <p:nvPr/>
        </p:nvSpPr>
        <p:spPr>
          <a:xfrm>
            <a:off x="10151193" y="5792028"/>
            <a:ext cx="163982" cy="168965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77E53BA6-4950-475A-B07C-354B035EDBE8}"/>
              </a:ext>
            </a:extLst>
          </p:cNvPr>
          <p:cNvSpPr/>
          <p:nvPr/>
        </p:nvSpPr>
        <p:spPr>
          <a:xfrm>
            <a:off x="10577727" y="5149298"/>
            <a:ext cx="163982" cy="168965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2FBCD86B-B2C0-45B6-8767-F9009AE57730}"/>
              </a:ext>
            </a:extLst>
          </p:cNvPr>
          <p:cNvSpPr/>
          <p:nvPr/>
        </p:nvSpPr>
        <p:spPr>
          <a:xfrm>
            <a:off x="9760256" y="5180772"/>
            <a:ext cx="163982" cy="168965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134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F57D8-EC1A-4BDD-BA9C-30D76924E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VC dimension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FF107B-53E6-4BB7-88BA-5F8E88A94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we say H shatter N data points, it does not mean that H can shatter every N data point. For example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You only need to find </a:t>
            </a:r>
            <a:r>
              <a:rPr lang="en-US" dirty="0">
                <a:solidFill>
                  <a:srgbClr val="FF0000"/>
                </a:solidFill>
              </a:rPr>
              <a:t>one</a:t>
            </a:r>
            <a:r>
              <a:rPr lang="en-US" dirty="0"/>
              <a:t> single dataset of data points for which H can shatter them.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F790CA0-2EA3-419E-86D7-41E9E69DFB84}"/>
              </a:ext>
            </a:extLst>
          </p:cNvPr>
          <p:cNvCxnSpPr>
            <a:cxnSpLocks/>
          </p:cNvCxnSpPr>
          <p:nvPr/>
        </p:nvCxnSpPr>
        <p:spPr>
          <a:xfrm>
            <a:off x="4114801" y="2902227"/>
            <a:ext cx="0" cy="12821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E01E21E-48BB-40FF-8A84-3B2C81BC7168}"/>
              </a:ext>
            </a:extLst>
          </p:cNvPr>
          <p:cNvCxnSpPr>
            <a:cxnSpLocks/>
          </p:cNvCxnSpPr>
          <p:nvPr/>
        </p:nvCxnSpPr>
        <p:spPr>
          <a:xfrm>
            <a:off x="4114801" y="4184374"/>
            <a:ext cx="141135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33A7723A-B105-4B70-8044-1313D9B5499C}"/>
              </a:ext>
            </a:extLst>
          </p:cNvPr>
          <p:cNvSpPr/>
          <p:nvPr/>
        </p:nvSpPr>
        <p:spPr>
          <a:xfrm>
            <a:off x="5188227" y="3765170"/>
            <a:ext cx="163982" cy="168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A5BFBBE-8663-4A63-8D96-4280E45EEE31}"/>
              </a:ext>
            </a:extLst>
          </p:cNvPr>
          <p:cNvSpPr/>
          <p:nvPr/>
        </p:nvSpPr>
        <p:spPr>
          <a:xfrm>
            <a:off x="4738488" y="3458818"/>
            <a:ext cx="163982" cy="16896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2F4CD6B-973A-4142-A400-43F90D2794E7}"/>
              </a:ext>
            </a:extLst>
          </p:cNvPr>
          <p:cNvSpPr/>
          <p:nvPr/>
        </p:nvSpPr>
        <p:spPr>
          <a:xfrm>
            <a:off x="4335120" y="3110949"/>
            <a:ext cx="163982" cy="16896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153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A43D7-8052-9360-8FD8-7AEDBC8F3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4C7717-DA19-8DC3-D35A-0DC477C64F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is the VC dimension of squares with horizontal and vertical edges?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is the VC dimension of circles?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86456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C19B5-69C8-4149-B343-BC1A2980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E4782-E645-4D96-BE83-8527E8E970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Let us define a set of concepts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H= </a:t>
            </a:r>
            <a:r>
              <a:rPr lang="en-US" sz="1800" i="1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sgn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(ax</a:t>
            </a:r>
            <a:r>
              <a:rPr lang="en-US" sz="1800" i="1" baseline="300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+ bx + c)</a:t>
            </a:r>
            <a:r>
              <a:rPr lang="en-US" sz="18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where a, b, and c are real numbers and </a:t>
            </a:r>
            <a:r>
              <a:rPr lang="en-US" sz="1800" i="1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sgn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(z)</a:t>
            </a:r>
            <a:r>
              <a:rPr lang="en-US" sz="18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is 1 when z is positive, and 0 otherwise. What is the VC dimension of H? </a:t>
            </a:r>
            <a:r>
              <a:rPr lang="en-US" sz="180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Prove your claim.</a:t>
            </a:r>
            <a:endParaRPr lang="en-US" sz="180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376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213</Words>
  <Application>Microsoft Office PowerPoint</Application>
  <PresentationFormat>Widescreen</PresentationFormat>
  <Paragraphs>24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Office Theme</vt:lpstr>
      <vt:lpstr>VC dimension</vt:lpstr>
      <vt:lpstr>VC dimension</vt:lpstr>
      <vt:lpstr>Example</vt:lpstr>
      <vt:lpstr>Example</vt:lpstr>
      <vt:lpstr>VC dimension</vt:lpstr>
      <vt:lpstr>Quiz</vt:lpstr>
      <vt:lpstr>Homework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Network</dc:title>
  <dc:creator>张 琳瑞</dc:creator>
  <cp:lastModifiedBy>Linrui Zhang</cp:lastModifiedBy>
  <cp:revision>3</cp:revision>
  <dcterms:created xsi:type="dcterms:W3CDTF">2022-06-01T16:30:43Z</dcterms:created>
  <dcterms:modified xsi:type="dcterms:W3CDTF">2024-06-15T19:26:29Z</dcterms:modified>
</cp:coreProperties>
</file>

<file path=docProps/thumbnail.jpeg>
</file>